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1120" r:id="rId2"/>
    <p:sldId id="2114" r:id="rId3"/>
    <p:sldId id="2113" r:id="rId4"/>
    <p:sldId id="2081" r:id="rId5"/>
    <p:sldId id="2124" r:id="rId6"/>
    <p:sldId id="2125" r:id="rId7"/>
    <p:sldId id="2126" r:id="rId8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32" y="-112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Notes:  Pilots expect time/fuel pressure due to adding Line 5 from 5/23/17 plan (33409)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DECISION:  Line 9 ID 19901 will not be collected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DECISION: Lines 12-13 will be acquired if time and fuel permit, but may be deferred to another flight day – not </a:t>
            </a:r>
            <a:r>
              <a:rPr lang="en-US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descoped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Lines A-C collected to support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AirSWOT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study of Slave River watershed (A)/Slave Delta (B,C) for GNWT; B) ice on Great Slave Lake seen in left side of image near Fort Resolution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A) CFS studies in Fort Liard area indicate largest boreal forest productivity in NWT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B-C) These acquisitions support long-term measurements and Yukon Territory science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A-C) All overlap with extensive boreal forest RS acquisitions by G-LIHT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B-C) The Delta Junction transects sample one of the NEON intensive sampling areas 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err="1" smtClean="0"/>
              <a:t>AirMOSS</a:t>
            </a:r>
            <a:r>
              <a:rPr lang="en-US" sz="1000" dirty="0" smtClean="0"/>
              <a:t> Early Season/May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avsar.jpl.nasa.gov/cgi-bin/report.pl?planID=PLAN_1121_v01%23flightPlan" TargetMode="External"/><Relationship Id="rId4" Type="http://schemas.openxmlformats.org/officeDocument/2006/relationships/hyperlink" Target="https://uavsar.jpl.nasa.gov/cgi-bin/report.pl?planID=PLAN_1114_v01%23flightPla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25 May 2017 (DOY  145) </a:t>
            </a:r>
          </a:p>
          <a:p>
            <a:pPr eaLnBrk="1" hangingPunct="1"/>
            <a:r>
              <a:rPr lang="en-US" sz="2400" b="1" dirty="0" err="1" smtClean="0"/>
              <a:t>AirMOSS</a:t>
            </a:r>
            <a:r>
              <a:rPr lang="en-US" sz="2400" b="1" dirty="0" smtClean="0"/>
              <a:t>: Yellowknife – Fairbanks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May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25 May 2017/DOY 145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Yellowknife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Yellowknife (CFYZ) </a:t>
            </a:r>
            <a:r>
              <a:rPr lang="en-US" sz="1800" dirty="0">
                <a:latin typeface="Arial" charset="0"/>
                <a:ea typeface="Calibri" charset="0"/>
              </a:rPr>
              <a:t>– </a:t>
            </a:r>
            <a:r>
              <a:rPr lang="en-US" sz="1800" dirty="0" err="1">
                <a:latin typeface="Arial" charset="0"/>
                <a:ea typeface="Calibri" charset="0"/>
              </a:rPr>
              <a:t>AirMOSS</a:t>
            </a:r>
            <a:r>
              <a:rPr lang="en-US" sz="1800" dirty="0">
                <a:latin typeface="Arial" charset="0"/>
                <a:ea typeface="Calibri" charset="0"/>
              </a:rPr>
              <a:t> (P-band SAR</a:t>
            </a:r>
            <a:r>
              <a:rPr lang="en-US" sz="1800" dirty="0" smtClean="0">
                <a:latin typeface="Arial" charset="0"/>
                <a:ea typeface="Calibri" charset="0"/>
              </a:rPr>
              <a:t>)/JSC G-III (N992NA)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Pilots: Tom “T-Rex” Ryan, Scott “</a:t>
            </a:r>
            <a:r>
              <a:rPr lang="en-US" sz="1800" dirty="0" err="1" smtClean="0">
                <a:latin typeface="Arial" charset="0"/>
                <a:ea typeface="Calibri" charset="0"/>
              </a:rPr>
              <a:t>Bonz</a:t>
            </a:r>
            <a:r>
              <a:rPr lang="en-US" sz="1800" dirty="0" smtClean="0">
                <a:latin typeface="Arial" charset="0"/>
                <a:ea typeface="Calibri" charset="0"/>
              </a:rPr>
              <a:t>” Reagan, Tom “Duster” Parent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Coordinator: N Pinto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Lead: M </a:t>
            </a:r>
            <a:r>
              <a:rPr lang="en-US" sz="1800" dirty="0" err="1" smtClean="0">
                <a:latin typeface="Arial" charset="0"/>
                <a:ea typeface="Calibri" charset="0"/>
              </a:rPr>
              <a:t>Moghaddam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Project Manager: Y Lou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Mechanics: Johnny Scott, Jim Fennel</a:t>
            </a:r>
          </a:p>
          <a:p>
            <a:pPr marL="228600" lvl="1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Operators: Phil Vaughn, Dave Elliot, Rocky </a:t>
            </a:r>
            <a:r>
              <a:rPr lang="en-US" sz="1800" dirty="0">
                <a:latin typeface="Arial" charset="0"/>
                <a:ea typeface="Calibri" charset="0"/>
              </a:rPr>
              <a:t>Smith, Roger Chao, Joanne Shimada </a:t>
            </a:r>
            <a:r>
              <a:rPr lang="en-US" sz="1800" dirty="0" smtClean="0">
                <a:latin typeface="Arial" charset="0"/>
                <a:ea typeface="Calibri" charset="0"/>
              </a:rPr>
              <a:t> </a:t>
            </a: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b="1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23 May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143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Friday 26 May 2017 (DOY 146):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Southwest Alaska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u="sng" dirty="0">
                <a:hlinkClick r:id="rId3"/>
              </a:rPr>
              <a:t>https://uavsar.jpl.nasa.gov/cgi-bin/report.pl?planID=PLAN_1121_v01#</a:t>
            </a:r>
            <a:r>
              <a:rPr lang="en-US" sz="1600" u="sng" dirty="0" smtClean="0">
                <a:hlinkClick r:id="rId3"/>
              </a:rPr>
              <a:t>flightPlan</a:t>
            </a:r>
            <a:endParaRPr lang="en-US" sz="1600" u="sng" dirty="0" smtClean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/>
              <a:t>Saturday 27 May 2017 (DOY 147):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Yukon-Kuskokwim Delta</a:t>
            </a:r>
          </a:p>
          <a:p>
            <a:pPr marL="285750" indent="-285750" algn="l">
              <a:buFont typeface="Arial"/>
              <a:buChar char="•"/>
            </a:pPr>
            <a:r>
              <a:rPr lang="en-US" sz="1600" dirty="0">
                <a:solidFill>
                  <a:srgbClr val="0000FF"/>
                </a:solidFill>
                <a:hlinkClick r:id="rId4"/>
              </a:rPr>
              <a:t>https://</a:t>
            </a:r>
            <a:r>
              <a:rPr lang="en-US" sz="1600" dirty="0" err="1">
                <a:solidFill>
                  <a:srgbClr val="0000FF"/>
                </a:solidFill>
                <a:hlinkClick r:id="rId4"/>
              </a:rPr>
              <a:t>uavsar.jpl.nasa.gov</a:t>
            </a:r>
            <a:r>
              <a:rPr lang="en-US" sz="1600" dirty="0">
                <a:solidFill>
                  <a:srgbClr val="0000FF"/>
                </a:solidFill>
                <a:hlinkClick r:id="rId4"/>
              </a:rPr>
              <a:t>/</a:t>
            </a:r>
            <a:r>
              <a:rPr lang="en-US" sz="1600" dirty="0" err="1">
                <a:solidFill>
                  <a:srgbClr val="0000FF"/>
                </a:solidFill>
                <a:hlinkClick r:id="rId4"/>
              </a:rPr>
              <a:t>cgi</a:t>
            </a:r>
            <a:r>
              <a:rPr lang="en-US" sz="1600" dirty="0">
                <a:solidFill>
                  <a:srgbClr val="0000FF"/>
                </a:solidFill>
                <a:hlinkClick r:id="rId4"/>
              </a:rPr>
              <a:t>-bin/</a:t>
            </a:r>
            <a:r>
              <a:rPr lang="en-US" sz="1600" dirty="0" err="1">
                <a:solidFill>
                  <a:srgbClr val="0000FF"/>
                </a:solidFill>
                <a:hlinkClick r:id="rId4"/>
              </a:rPr>
              <a:t>report.pl?planID</a:t>
            </a:r>
            <a:r>
              <a:rPr lang="en-US" sz="1600" dirty="0">
                <a:solidFill>
                  <a:srgbClr val="0000FF"/>
                </a:solidFill>
                <a:hlinkClick r:id="rId4"/>
              </a:rPr>
              <a:t>=PLAN_1114_v01#flightPlan</a:t>
            </a:r>
            <a:endParaRPr lang="en-US" sz="1600" dirty="0">
              <a:solidFill>
                <a:srgbClr val="0000FF"/>
              </a:solidFill>
            </a:endParaRP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Sunday 28 </a:t>
            </a:r>
            <a:r>
              <a:rPr lang="en-US" sz="1800" b="1" dirty="0"/>
              <a:t>May 2017 (DOY </a:t>
            </a:r>
            <a:r>
              <a:rPr lang="en-US" sz="1800" b="1" dirty="0" smtClean="0"/>
              <a:t>148)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Down Day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7-05-25 Flight plan Screen Shot 2017-05-24 at 11.31.3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5288" y="1904256"/>
            <a:ext cx="5257800" cy="250940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25 May 2017/DOY 145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Fairbanks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6480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 1119 v02: Yellowknife NT (CYZF) – Fairbanks AK (PAFA)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u="sng" dirty="0">
                <a:solidFill>
                  <a:srgbClr val="0000FF"/>
                </a:solidFill>
              </a:rPr>
              <a:t>https://</a:t>
            </a:r>
            <a:r>
              <a:rPr lang="en-US" sz="1800" u="sng" dirty="0" err="1">
                <a:solidFill>
                  <a:srgbClr val="0000FF"/>
                </a:solidFill>
              </a:rPr>
              <a:t>uavsar.jpl.nasa.gov</a:t>
            </a:r>
            <a:r>
              <a:rPr lang="en-US" sz="1800" u="sng" dirty="0">
                <a:solidFill>
                  <a:srgbClr val="0000FF"/>
                </a:solidFill>
              </a:rPr>
              <a:t>/</a:t>
            </a:r>
            <a:r>
              <a:rPr lang="en-US" sz="1800" u="sng" dirty="0" err="1">
                <a:solidFill>
                  <a:srgbClr val="0000FF"/>
                </a:solidFill>
              </a:rPr>
              <a:t>cgi</a:t>
            </a:r>
            <a:r>
              <a:rPr lang="en-US" sz="1800" u="sng" dirty="0">
                <a:solidFill>
                  <a:srgbClr val="0000FF"/>
                </a:solidFill>
              </a:rPr>
              <a:t>-bin/</a:t>
            </a:r>
            <a:r>
              <a:rPr lang="en-US" sz="1800" u="sng" dirty="0" err="1">
                <a:solidFill>
                  <a:srgbClr val="0000FF"/>
                </a:solidFill>
              </a:rPr>
              <a:t>report.pl?planID</a:t>
            </a:r>
            <a:r>
              <a:rPr lang="en-US" sz="1800" u="sng" dirty="0">
                <a:solidFill>
                  <a:srgbClr val="0000FF"/>
                </a:solidFill>
              </a:rPr>
              <a:t>=PLAN_1119_v02#flightPlan</a:t>
            </a:r>
            <a:endParaRPr lang="en-US" sz="1800" dirty="0" smtClean="0">
              <a:solidFill>
                <a:srgbClr val="0000FF"/>
              </a:solidFill>
              <a:latin typeface="Arial" charset="0"/>
              <a:ea typeface="Calibri" charset="0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166936" y="1976264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/>
                <a:ea typeface="ＭＳ Ｐゴシック" pitchFamily="-110" charset="-128"/>
                <a:cs typeface="Arial"/>
              </a:defRPr>
            </a:lvl1pPr>
            <a:lvl2pPr marL="457200" indent="-2286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2pPr>
            <a:lvl3pPr marL="68897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3pPr>
            <a:lvl4pPr marL="974725" indent="-214313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4pPr>
            <a:lvl5pPr marL="1203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800">
                <a:solidFill>
                  <a:schemeClr val="tx1"/>
                </a:solidFill>
                <a:latin typeface="Arial"/>
                <a:ea typeface="ＭＳ Ｐゴシック" pitchFamily="25" charset="-128"/>
                <a:cs typeface="Arial"/>
              </a:defRPr>
            </a:lvl5pPr>
            <a:lvl6pPr marL="23971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6pPr>
            <a:lvl7pPr marL="28543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7pPr>
            <a:lvl8pPr marL="33115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8pPr>
            <a:lvl9pPr marL="3768725" indent="-215900" algn="l" defTabSz="862013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1900">
                <a:solidFill>
                  <a:schemeClr val="tx1"/>
                </a:solidFill>
                <a:latin typeface="+mn-lt"/>
                <a:ea typeface="ＭＳ Ｐゴシック" pitchFamily="25" charset="-128"/>
              </a:defRPr>
            </a:lvl9pPr>
          </a:lstStyle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b="1" dirty="0" smtClean="0">
                <a:latin typeface="Arial" charset="0"/>
                <a:ea typeface="Calibri" charset="0"/>
              </a:rPr>
              <a:t>Data Acquisitions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A ID 33409: Slave River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1, ID </a:t>
            </a:r>
            <a:r>
              <a:rPr lang="en-US" sz="1600" dirty="0" smtClean="0"/>
              <a:t>05528</a:t>
            </a:r>
            <a:r>
              <a:rPr lang="en-US" sz="1600" dirty="0" smtClean="0">
                <a:latin typeface="Arial" charset="0"/>
                <a:ea typeface="Calibri" charset="0"/>
              </a:rPr>
              <a:t>: Fort Resolution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2, ID </a:t>
            </a:r>
            <a:r>
              <a:rPr lang="en-US" sz="1600" dirty="0" smtClean="0"/>
              <a:t>23403</a:t>
            </a:r>
            <a:r>
              <a:rPr lang="en-US" sz="1600" dirty="0" smtClean="0">
                <a:latin typeface="Arial" charset="0"/>
                <a:ea typeface="Calibri" charset="0"/>
              </a:rPr>
              <a:t>: Fort Resolution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3, ID </a:t>
            </a:r>
            <a:r>
              <a:rPr lang="en-US" sz="1600" dirty="0" smtClean="0"/>
              <a:t>34808</a:t>
            </a:r>
            <a:r>
              <a:rPr lang="en-US" sz="1600" dirty="0" smtClean="0">
                <a:latin typeface="Arial" charset="0"/>
                <a:ea typeface="Calibri" charset="0"/>
              </a:rPr>
              <a:t>: Lake </a:t>
            </a:r>
            <a:r>
              <a:rPr lang="en-US" sz="1600" dirty="0" err="1" smtClean="0">
                <a:latin typeface="Arial" charset="0"/>
                <a:ea typeface="Calibri" charset="0"/>
              </a:rPr>
              <a:t>Kakisa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4, ID </a:t>
            </a:r>
            <a:r>
              <a:rPr lang="en-US" sz="1600" dirty="0" smtClean="0"/>
              <a:t>20025</a:t>
            </a:r>
            <a:r>
              <a:rPr lang="en-US" sz="1600" dirty="0" smtClean="0">
                <a:latin typeface="Arial" charset="0"/>
                <a:ea typeface="Calibri" charset="0"/>
              </a:rPr>
              <a:t>: Scotty Creek AOIs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5, ID </a:t>
            </a:r>
            <a:r>
              <a:rPr lang="en-US" sz="1600" dirty="0" smtClean="0"/>
              <a:t>33020</a:t>
            </a:r>
            <a:r>
              <a:rPr lang="en-US" sz="1600" dirty="0" smtClean="0">
                <a:latin typeface="Arial" charset="0"/>
                <a:ea typeface="Calibri" charset="0"/>
              </a:rPr>
              <a:t>: Ft Liard/CFS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6, ID </a:t>
            </a:r>
            <a:r>
              <a:rPr lang="en-US" sz="1600" dirty="0" smtClean="0"/>
              <a:t>27509</a:t>
            </a:r>
            <a:r>
              <a:rPr lang="en-US" sz="1600" dirty="0" smtClean="0">
                <a:latin typeface="Arial" charset="0"/>
                <a:ea typeface="Calibri" charset="0"/>
              </a:rPr>
              <a:t>: Watson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7, ID </a:t>
            </a:r>
            <a:r>
              <a:rPr lang="en-US" sz="1600" dirty="0" smtClean="0"/>
              <a:t>23601</a:t>
            </a:r>
            <a:r>
              <a:rPr lang="en-US" sz="1600" dirty="0" smtClean="0">
                <a:latin typeface="Arial" charset="0"/>
                <a:ea typeface="Calibri" charset="0"/>
              </a:rPr>
              <a:t>: Wolf Creek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 charset="0"/>
                <a:ea typeface="Calibri" charset="0"/>
              </a:rPr>
              <a:t>DESCOPE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Calibri" charset="0"/>
              </a:rPr>
              <a:t> </a:t>
            </a:r>
            <a:r>
              <a:rPr lang="en-US" sz="1600" dirty="0" smtClean="0">
                <a:latin typeface="Arial" charset="0"/>
                <a:ea typeface="Calibri" charset="0"/>
              </a:rPr>
              <a:t>Line 8, ID </a:t>
            </a:r>
            <a:r>
              <a:rPr lang="en-US" sz="1600" dirty="0" smtClean="0"/>
              <a:t>30805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Kluane</a:t>
            </a:r>
            <a:r>
              <a:rPr lang="en-US" sz="1600" dirty="0" smtClean="0">
                <a:latin typeface="Arial" charset="0"/>
                <a:ea typeface="Calibri" charset="0"/>
              </a:rPr>
              <a:t>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Arial" charset="0"/>
                <a:ea typeface="Calibri" charset="0"/>
              </a:rPr>
              <a:t>DESCOPE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Calibri" charset="0"/>
              </a:rPr>
              <a:t> </a:t>
            </a:r>
            <a:r>
              <a:rPr lang="en-US" sz="1600" dirty="0" smtClean="0">
                <a:latin typeface="Arial" charset="0"/>
                <a:ea typeface="Calibri" charset="0"/>
              </a:rPr>
              <a:t>Line 9, ID </a:t>
            </a:r>
            <a:r>
              <a:rPr lang="en-US" sz="1600" dirty="0" smtClean="0"/>
              <a:t>19901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Kluane</a:t>
            </a:r>
            <a:r>
              <a:rPr lang="en-US" sz="1600" dirty="0" smtClean="0">
                <a:latin typeface="Arial" charset="0"/>
                <a:ea typeface="Calibri" charset="0"/>
              </a:rPr>
              <a:t> 2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10, ID </a:t>
            </a:r>
            <a:r>
              <a:rPr lang="en-US" sz="1600" dirty="0" smtClean="0"/>
              <a:t>01901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Kluane</a:t>
            </a:r>
            <a:r>
              <a:rPr lang="en-US" sz="1600" dirty="0" smtClean="0">
                <a:latin typeface="Arial" charset="0"/>
                <a:ea typeface="Calibri" charset="0"/>
              </a:rPr>
              <a:t> 3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11, ID </a:t>
            </a:r>
            <a:r>
              <a:rPr lang="en-US" sz="1600" dirty="0" smtClean="0"/>
              <a:t>31030</a:t>
            </a:r>
            <a:r>
              <a:rPr lang="en-US" sz="1600" dirty="0" smtClean="0">
                <a:latin typeface="Arial" charset="0"/>
                <a:ea typeface="Calibri" charset="0"/>
              </a:rPr>
              <a:t>: </a:t>
            </a:r>
            <a:r>
              <a:rPr lang="en-US" sz="1600" dirty="0" err="1" smtClean="0">
                <a:latin typeface="Arial" charset="0"/>
                <a:ea typeface="Calibri" charset="0"/>
              </a:rPr>
              <a:t>Tok</a:t>
            </a:r>
            <a:r>
              <a:rPr lang="en-US" sz="1600" dirty="0" smtClean="0">
                <a:latin typeface="Arial" charset="0"/>
                <a:ea typeface="Calibri" charset="0"/>
              </a:rPr>
              <a:t>, AK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12, ID </a:t>
            </a:r>
            <a:r>
              <a:rPr lang="en-US" sz="1600" dirty="0" smtClean="0"/>
              <a:t>00100</a:t>
            </a:r>
            <a:r>
              <a:rPr lang="en-US" sz="1600" dirty="0" smtClean="0">
                <a:latin typeface="Arial" charset="0"/>
                <a:ea typeface="Calibri" charset="0"/>
              </a:rPr>
              <a:t>: Delta </a:t>
            </a:r>
            <a:r>
              <a:rPr lang="en-US" sz="1600" dirty="0" err="1" smtClean="0">
                <a:latin typeface="Arial" charset="0"/>
                <a:ea typeface="Calibri" charset="0"/>
              </a:rPr>
              <a:t>Junc</a:t>
            </a:r>
            <a:r>
              <a:rPr lang="en-US" sz="1600" dirty="0" smtClean="0">
                <a:latin typeface="Arial" charset="0"/>
                <a:ea typeface="Calibri" charset="0"/>
              </a:rPr>
              <a:t> 1</a:t>
            </a: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1600" dirty="0" smtClean="0">
                <a:latin typeface="Arial" charset="0"/>
                <a:ea typeface="Calibri" charset="0"/>
              </a:rPr>
              <a:t>Line 13, ID </a:t>
            </a:r>
            <a:r>
              <a:rPr lang="en-US" sz="1600" dirty="0" smtClean="0"/>
              <a:t>30406: Delta </a:t>
            </a:r>
            <a:r>
              <a:rPr lang="en-US" sz="1600" dirty="0" err="1" smtClean="0"/>
              <a:t>Junc</a:t>
            </a:r>
            <a:r>
              <a:rPr lang="en-US" sz="1600" dirty="0" smtClean="0"/>
              <a:t> 2</a:t>
            </a: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spcBef>
                <a:spcPct val="0"/>
              </a:spcBef>
              <a:spcAft>
                <a:spcPts val="0"/>
              </a:spcAft>
              <a:buNone/>
            </a:pPr>
            <a:endParaRPr lang="en-US" sz="16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8879" y="3283441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31030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4943" y="312839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01901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38919" y="3776464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19901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30805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1593" y="3704456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27509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14983" y="3848472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23601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19664" y="3992488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33020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23720" y="3920480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20025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91247" y="3416424"/>
            <a:ext cx="61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34808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43801" y="3704456"/>
            <a:ext cx="612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05528</a:t>
            </a:r>
          </a:p>
          <a:p>
            <a:r>
              <a:rPr lang="en-US" sz="1200" b="1" dirty="0" smtClean="0"/>
              <a:t>23403</a:t>
            </a:r>
          </a:p>
          <a:p>
            <a:r>
              <a:rPr lang="en-US" sz="1200" b="1" dirty="0" smtClean="0"/>
              <a:t>33409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83360" y="4496544"/>
            <a:ext cx="42665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5/23/17 flight plan &amp; acquisition segments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199385" y="2696344"/>
            <a:ext cx="61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00100</a:t>
            </a:r>
          </a:p>
          <a:p>
            <a:r>
              <a:rPr lang="en-US" sz="1200" b="1" dirty="0" smtClean="0"/>
              <a:t>30406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mith_33409_002_170525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280" y="968152"/>
            <a:ext cx="1005840" cy="11704315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25 May 2017/DOY 145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28" y="1112168"/>
            <a:ext cx="33843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/>
              <a:t>AirMOSS</a:t>
            </a:r>
            <a:r>
              <a:rPr lang="en-US" sz="1600" dirty="0" smtClean="0"/>
              <a:t> Quick-look products</a:t>
            </a:r>
          </a:p>
          <a:p>
            <a:pPr algn="l"/>
            <a:endParaRPr lang="en-US" sz="1600" dirty="0"/>
          </a:p>
          <a:p>
            <a:pPr algn="l">
              <a:spcAft>
                <a:spcPts val="0"/>
              </a:spcAft>
            </a:pPr>
            <a:r>
              <a:rPr lang="en-US" sz="1400" dirty="0" smtClean="0">
                <a:ea typeface="Calibri" charset="0"/>
              </a:rPr>
              <a:t>A. Line </a:t>
            </a:r>
            <a:r>
              <a:rPr lang="en-US" sz="1400" dirty="0">
                <a:ea typeface="Calibri" charset="0"/>
              </a:rPr>
              <a:t>A ID 33409: Slave </a:t>
            </a:r>
            <a:r>
              <a:rPr lang="en-US" sz="1400" dirty="0" smtClean="0">
                <a:ea typeface="Calibri" charset="0"/>
              </a:rPr>
              <a:t>River</a:t>
            </a:r>
            <a:endParaRPr lang="en-US" sz="14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400" dirty="0" smtClean="0">
                <a:ea typeface="Calibri" charset="0"/>
              </a:rPr>
              <a:t>B. Line </a:t>
            </a:r>
            <a:r>
              <a:rPr lang="en-US" sz="1400" dirty="0">
                <a:ea typeface="Calibri" charset="0"/>
              </a:rPr>
              <a:t>1, ID </a:t>
            </a:r>
            <a:r>
              <a:rPr lang="en-US" sz="1400" dirty="0"/>
              <a:t>05528</a:t>
            </a:r>
            <a:r>
              <a:rPr lang="en-US" sz="1400" dirty="0">
                <a:ea typeface="Calibri" charset="0"/>
              </a:rPr>
              <a:t>: Fort Resolution 1</a:t>
            </a:r>
          </a:p>
          <a:p>
            <a:pPr algn="l">
              <a:spcAft>
                <a:spcPts val="0"/>
              </a:spcAft>
            </a:pPr>
            <a:r>
              <a:rPr lang="en-US" sz="1400" dirty="0" smtClean="0">
                <a:ea typeface="Calibri" charset="0"/>
              </a:rPr>
              <a:t>C. Line </a:t>
            </a:r>
            <a:r>
              <a:rPr lang="en-US" sz="1400" dirty="0">
                <a:ea typeface="Calibri" charset="0"/>
              </a:rPr>
              <a:t>2, ID </a:t>
            </a:r>
            <a:r>
              <a:rPr lang="en-US" sz="1400" dirty="0"/>
              <a:t>23403</a:t>
            </a:r>
            <a:r>
              <a:rPr lang="en-US" sz="1400" dirty="0">
                <a:ea typeface="Calibri" charset="0"/>
              </a:rPr>
              <a:t>: Fort Resolution </a:t>
            </a:r>
            <a:r>
              <a:rPr lang="en-US" sz="1400" dirty="0" smtClean="0">
                <a:ea typeface="Calibri" charset="0"/>
              </a:rPr>
              <a:t>2</a:t>
            </a:r>
          </a:p>
          <a:p>
            <a:pPr algn="l">
              <a:spcAft>
                <a:spcPts val="0"/>
              </a:spcAft>
            </a:pPr>
            <a:r>
              <a:rPr lang="en-US" sz="1400" dirty="0" smtClean="0">
                <a:ea typeface="Calibri" charset="0"/>
              </a:rPr>
              <a:t>D. Line </a:t>
            </a:r>
            <a:r>
              <a:rPr lang="en-US" sz="1400" dirty="0">
                <a:ea typeface="Calibri" charset="0"/>
              </a:rPr>
              <a:t>3, ID </a:t>
            </a:r>
            <a:r>
              <a:rPr lang="en-US" sz="1400" dirty="0"/>
              <a:t>34808</a:t>
            </a:r>
            <a:r>
              <a:rPr lang="en-US" sz="1400" dirty="0">
                <a:ea typeface="Calibri" charset="0"/>
              </a:rPr>
              <a:t>: Lake </a:t>
            </a:r>
            <a:r>
              <a:rPr lang="en-US" sz="1400" dirty="0" err="1">
                <a:ea typeface="Calibri" charset="0"/>
              </a:rPr>
              <a:t>Kakisa</a:t>
            </a:r>
            <a:endParaRPr lang="en-US" sz="1400" dirty="0">
              <a:ea typeface="Calibri" charset="0"/>
            </a:endParaRPr>
          </a:p>
          <a:p>
            <a:pPr algn="l">
              <a:spcAft>
                <a:spcPts val="0"/>
              </a:spcAft>
            </a:pPr>
            <a:r>
              <a:rPr lang="en-US" sz="1400" dirty="0" smtClean="0">
                <a:ea typeface="Calibri" charset="0"/>
              </a:rPr>
              <a:t>E. Line </a:t>
            </a:r>
            <a:r>
              <a:rPr lang="en-US" sz="1400" dirty="0">
                <a:ea typeface="Calibri" charset="0"/>
              </a:rPr>
              <a:t>4, ID </a:t>
            </a:r>
            <a:r>
              <a:rPr lang="en-US" sz="1400" dirty="0"/>
              <a:t>20025</a:t>
            </a:r>
            <a:r>
              <a:rPr lang="en-US" sz="1400" dirty="0">
                <a:ea typeface="Calibri" charset="0"/>
              </a:rPr>
              <a:t>: Scotty Creek AOIs</a:t>
            </a:r>
          </a:p>
          <a:p>
            <a:pPr algn="l">
              <a:spcAft>
                <a:spcPts val="0"/>
              </a:spcAft>
            </a:pPr>
            <a:endParaRPr lang="en-US" sz="14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968152"/>
            <a:ext cx="1005840" cy="5336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248" y="968152"/>
            <a:ext cx="1005840" cy="53366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68" y="968152"/>
            <a:ext cx="1005840" cy="61491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760" y="968152"/>
            <a:ext cx="1005840" cy="613083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63280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4340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2352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379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8376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E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92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25 May 2017/DOY 145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0" y="1112168"/>
            <a:ext cx="32403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5, ID </a:t>
            </a:r>
            <a:r>
              <a:rPr lang="en-US" sz="1600" dirty="0"/>
              <a:t>33020</a:t>
            </a:r>
            <a:r>
              <a:rPr lang="en-US" sz="1600" dirty="0">
                <a:ea typeface="Calibri" charset="0"/>
              </a:rPr>
              <a:t>: Ft Liard/CFS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6, ID </a:t>
            </a:r>
            <a:r>
              <a:rPr lang="en-US" sz="1600" dirty="0"/>
              <a:t>27509</a:t>
            </a:r>
            <a:r>
              <a:rPr lang="en-US" sz="1600" dirty="0">
                <a:ea typeface="Calibri" charset="0"/>
              </a:rPr>
              <a:t>: Watson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7, ID </a:t>
            </a:r>
            <a:r>
              <a:rPr lang="en-US" sz="1600" dirty="0"/>
              <a:t>23601</a:t>
            </a:r>
            <a:r>
              <a:rPr lang="en-US" sz="1600" dirty="0">
                <a:ea typeface="Calibri" charset="0"/>
              </a:rPr>
              <a:t>: Wolf Creek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D. Line </a:t>
            </a:r>
            <a:r>
              <a:rPr lang="en-US" sz="1600" dirty="0">
                <a:ea typeface="Calibri" charset="0"/>
              </a:rPr>
              <a:t>10, ID </a:t>
            </a:r>
            <a:r>
              <a:rPr lang="en-US" sz="1600" dirty="0"/>
              <a:t>01901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Kluane</a:t>
            </a:r>
            <a:r>
              <a:rPr lang="en-US" sz="1600" dirty="0">
                <a:ea typeface="Calibri" charset="0"/>
              </a:rPr>
              <a:t> 3</a:t>
            </a:r>
          </a:p>
          <a:p>
            <a:pPr algn="l">
              <a:spcAft>
                <a:spcPts val="0"/>
              </a:spcAft>
            </a:pP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280" y="968152"/>
            <a:ext cx="1005840" cy="4055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14" y="976064"/>
            <a:ext cx="987467" cy="9406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248" y="968152"/>
            <a:ext cx="1005840" cy="4273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1368" y="968152"/>
            <a:ext cx="1005840" cy="58355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3280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352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93792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0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25 May 2017/DOY 145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Yellowknife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20" y="1112168"/>
            <a:ext cx="324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err="1"/>
              <a:t>AirMOSS</a:t>
            </a:r>
            <a:r>
              <a:rPr lang="en-US" sz="1800" dirty="0"/>
              <a:t> Quick-look </a:t>
            </a:r>
            <a:r>
              <a:rPr lang="en-US" sz="1800" dirty="0" smtClean="0"/>
              <a:t>products</a:t>
            </a:r>
            <a:endParaRPr lang="en-US" sz="1800" dirty="0"/>
          </a:p>
          <a:p>
            <a:pPr algn="l"/>
            <a:endParaRPr lang="en-US" sz="1800" dirty="0"/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A. </a:t>
            </a:r>
            <a:r>
              <a:rPr lang="en-US" sz="1600" dirty="0">
                <a:ea typeface="Calibri" charset="0"/>
              </a:rPr>
              <a:t>Line 11, ID </a:t>
            </a:r>
            <a:r>
              <a:rPr lang="en-US" sz="1600" dirty="0"/>
              <a:t>31030</a:t>
            </a:r>
            <a:r>
              <a:rPr lang="en-US" sz="1600" dirty="0">
                <a:ea typeface="Calibri" charset="0"/>
              </a:rPr>
              <a:t>: </a:t>
            </a:r>
            <a:r>
              <a:rPr lang="en-US" sz="1600" dirty="0" err="1">
                <a:ea typeface="Calibri" charset="0"/>
              </a:rPr>
              <a:t>Tok</a:t>
            </a:r>
            <a:r>
              <a:rPr lang="en-US" sz="1600" dirty="0">
                <a:ea typeface="Calibri" charset="0"/>
              </a:rPr>
              <a:t>, AK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B. Line </a:t>
            </a:r>
            <a:r>
              <a:rPr lang="en-US" sz="1600" dirty="0">
                <a:ea typeface="Calibri" charset="0"/>
              </a:rPr>
              <a:t>12, ID </a:t>
            </a:r>
            <a:r>
              <a:rPr lang="en-US" sz="1600" dirty="0"/>
              <a:t>00100</a:t>
            </a:r>
            <a:r>
              <a:rPr lang="en-US" sz="1600" dirty="0">
                <a:ea typeface="Calibri" charset="0"/>
              </a:rPr>
              <a:t>: Delta </a:t>
            </a:r>
            <a:r>
              <a:rPr lang="en-US" sz="1600" dirty="0" err="1" smtClean="0">
                <a:ea typeface="Calibri" charset="0"/>
              </a:rPr>
              <a:t>Jnc</a:t>
            </a:r>
            <a:r>
              <a:rPr lang="en-US" sz="1600" dirty="0" smtClean="0">
                <a:ea typeface="Calibri" charset="0"/>
              </a:rPr>
              <a:t> </a:t>
            </a:r>
            <a:r>
              <a:rPr lang="en-US" sz="1600" dirty="0">
                <a:ea typeface="Calibri" charset="0"/>
              </a:rPr>
              <a:t>1</a:t>
            </a:r>
          </a:p>
          <a:p>
            <a:pPr algn="l">
              <a:spcAft>
                <a:spcPts val="0"/>
              </a:spcAft>
            </a:pPr>
            <a:r>
              <a:rPr lang="en-US" sz="1600" dirty="0" smtClean="0">
                <a:ea typeface="Calibri" charset="0"/>
              </a:rPr>
              <a:t>C. Line </a:t>
            </a:r>
            <a:r>
              <a:rPr lang="en-US" sz="1600" dirty="0">
                <a:ea typeface="Calibri" charset="0"/>
              </a:rPr>
              <a:t>13, ID </a:t>
            </a:r>
            <a:r>
              <a:rPr lang="en-US" sz="1600" dirty="0"/>
              <a:t>30406: Delta </a:t>
            </a:r>
            <a:r>
              <a:rPr lang="en-US" sz="1600" dirty="0" err="1" smtClean="0"/>
              <a:t>Jnc</a:t>
            </a:r>
            <a:r>
              <a:rPr lang="en-US" sz="1600" dirty="0" smtClean="0"/>
              <a:t> </a:t>
            </a:r>
            <a:r>
              <a:rPr lang="en-US" sz="1600" dirty="0"/>
              <a:t>2</a:t>
            </a:r>
            <a:endParaRPr lang="en-US" sz="1600" dirty="0">
              <a:ea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99" y="5504656"/>
            <a:ext cx="2752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Joanne Shimada, JPL</a:t>
            </a:r>
            <a:endParaRPr lang="en-US" i="1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280" y="968152"/>
            <a:ext cx="1005840" cy="242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128" y="968152"/>
            <a:ext cx="1005840" cy="38147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248" y="968152"/>
            <a:ext cx="1005840" cy="45273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3280" y="968152"/>
            <a:ext cx="360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23520" y="968152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1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2080590288</TotalTime>
  <Words>751</Words>
  <Application>Microsoft Macintosh PowerPoint</Application>
  <PresentationFormat>Custom</PresentationFormat>
  <Paragraphs>124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Photo Editor Photo</vt:lpstr>
      <vt:lpstr>PowerPoint Presentation</vt:lpstr>
      <vt:lpstr>25 May 2017/DOY 145  Yellowknife – Fairbanks</vt:lpstr>
      <vt:lpstr>23 May 2017/DOY 143  72-Hour Look Ahead</vt:lpstr>
      <vt:lpstr>25 May 2017/DOY 145  Yellowknife – Fairbanks</vt:lpstr>
      <vt:lpstr>25 May 2017/DOY 145  Yellowknife – Fairbanks</vt:lpstr>
      <vt:lpstr>25 May 2017/DOY 145  Yellowknife – Fairbanks</vt:lpstr>
      <vt:lpstr>25 May 2017/DOY 145  Yellowknife – Fairbanks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3479</cp:revision>
  <cp:lastPrinted>2012-09-27T19:06:18Z</cp:lastPrinted>
  <dcterms:created xsi:type="dcterms:W3CDTF">2011-01-14T21:06:41Z</dcterms:created>
  <dcterms:modified xsi:type="dcterms:W3CDTF">2017-05-27T01:25:52Z</dcterms:modified>
</cp:coreProperties>
</file>